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81" r:id="rId2"/>
    <p:sldId id="306" r:id="rId3"/>
    <p:sldId id="335" r:id="rId4"/>
    <p:sldId id="307" r:id="rId5"/>
    <p:sldId id="308" r:id="rId6"/>
    <p:sldId id="309" r:id="rId7"/>
    <p:sldId id="310" r:id="rId8"/>
    <p:sldId id="334" r:id="rId9"/>
    <p:sldId id="319" r:id="rId10"/>
    <p:sldId id="288" r:id="rId11"/>
    <p:sldId id="311" r:id="rId12"/>
    <p:sldId id="312" r:id="rId13"/>
    <p:sldId id="273" r:id="rId14"/>
    <p:sldId id="260" r:id="rId15"/>
    <p:sldId id="261" r:id="rId16"/>
    <p:sldId id="262" r:id="rId17"/>
    <p:sldId id="272" r:id="rId18"/>
    <p:sldId id="263" r:id="rId19"/>
    <p:sldId id="269" r:id="rId20"/>
    <p:sldId id="320" r:id="rId21"/>
    <p:sldId id="322"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406" autoAdjust="0"/>
  </p:normalViewPr>
  <p:slideViewPr>
    <p:cSldViewPr snapToGrid="0" snapToObjects="1">
      <p:cViewPr varScale="1">
        <p:scale>
          <a:sx n="65" d="100"/>
          <a:sy n="65" d="100"/>
        </p:scale>
        <p:origin x="936"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Welcome everyone.</a:t>
            </a:r>
          </a:p>
          <a:p>
            <a:pPr marL="171450" indent="-171450">
              <a:buFont typeface="Arial" panose="020B0604020202020204" pitchFamily="34" charset="0"/>
              <a:buChar char="•"/>
            </a:pPr>
            <a:r>
              <a:rPr lang="en-IN" dirty="0"/>
              <a:t>Xamarin Dev Days</a:t>
            </a:r>
            <a:r>
              <a:rPr lang="en-IN" baseline="0" dirty="0"/>
              <a:t> are super awesome and packed with amazing content that we are </a:t>
            </a:r>
            <a:r>
              <a:rPr lang="en-IN" baseline="0" dirty="0" err="1"/>
              <a:t>gonna</a:t>
            </a:r>
            <a:r>
              <a:rPr lang="en-IN" baseline="0" dirty="0"/>
              <a:t> help you get through via slide docs &amp; some demos.</a:t>
            </a:r>
          </a:p>
          <a:p>
            <a:pPr marL="171450" indent="-171450">
              <a:buFont typeface="Arial" panose="020B0604020202020204" pitchFamily="34" charset="0"/>
              <a:buChar char="•"/>
            </a:pPr>
            <a:r>
              <a:rPr lang="en-IN" dirty="0"/>
              <a:t>How many people are brand new to Xamarin?</a:t>
            </a:r>
          </a:p>
          <a:p>
            <a:pPr marL="171450" indent="-171450">
              <a:buFont typeface="Arial" panose="020B0604020202020204" pitchFamily="34" charset="0"/>
              <a:buChar char="•"/>
            </a:pPr>
            <a:r>
              <a:rPr lang="en-IN" dirty="0"/>
              <a:t>How</a:t>
            </a:r>
            <a:r>
              <a:rPr lang="en-IN" baseline="0" dirty="0"/>
              <a:t> many people are doing thing for a while?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05091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know what we want.</a:t>
            </a:r>
          </a:p>
          <a:p>
            <a:pPr marL="171450" indent="-171450">
              <a:buFont typeface="Arial" panose="020B0604020202020204" pitchFamily="34" charset="0"/>
              <a:buChar char="•"/>
            </a:pPr>
            <a:r>
              <a:rPr lang="en-US" dirty="0"/>
              <a:t>How do we get there? </a:t>
            </a:r>
          </a:p>
          <a:p>
            <a:pPr marL="171450" indent="-171450">
              <a:buFont typeface="Arial" panose="020B0604020202020204" pitchFamily="34"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Want beautiful</a:t>
            </a:r>
            <a:r>
              <a:rPr lang="en-IN" baseline="0" dirty="0"/>
              <a:t> UI &amp; access to all Native APIs.</a:t>
            </a:r>
            <a:endParaRPr lang="en-US" dirty="0"/>
          </a:p>
          <a:p>
            <a:pPr marL="171450" indent="-171450">
              <a:buFont typeface="Arial" panose="020B0604020202020204" pitchFamily="34" charset="0"/>
              <a:buChar char="•"/>
            </a:pPr>
            <a:r>
              <a:rPr lang="en-US" baseline="0" dirty="0"/>
              <a:t>Different language, IDE, development environment, tools</a:t>
            </a:r>
          </a:p>
          <a:p>
            <a:pPr marL="171450" indent="-171450">
              <a:buFont typeface="Arial" panose="020B0604020202020204" pitchFamily="34" charset="0"/>
              <a:buChar char="•"/>
            </a:pPr>
            <a:r>
              <a:rPr lang="en-US" dirty="0"/>
              <a:t>Multiple</a:t>
            </a:r>
            <a:r>
              <a:rPr lang="en-US" baseline="0" dirty="0"/>
              <a:t> Teams, 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IN" baseline="0" dirty="0"/>
              <a:t>But not sharing anything, unlike write once &amp; run everywhere when you for cross platform</a:t>
            </a:r>
            <a:endParaRPr lang="en-US" baseline="0" dirty="0"/>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Often</a:t>
            </a:r>
            <a:r>
              <a:rPr lang="en-IN" baseline="0" dirty="0"/>
              <a:t> people when they think of </a:t>
            </a:r>
            <a:r>
              <a:rPr lang="en-IN" baseline="0" dirty="0" err="1"/>
              <a:t>CrossPlatform</a:t>
            </a:r>
            <a:r>
              <a:rPr lang="en-IN" baseline="0" dirty="0"/>
              <a:t> which is very different of what Xamarin is which I want to talk about. </a:t>
            </a:r>
            <a:endParaRPr lang="en-IN" dirty="0"/>
          </a:p>
          <a:p>
            <a:pPr marL="171450" indent="-171450">
              <a:buFont typeface="Arial" panose="020B0604020202020204" pitchFamily="34" charset="0"/>
              <a:buChar char="•"/>
            </a:pPr>
            <a:r>
              <a:rPr lang="en-IN" dirty="0"/>
              <a:t>Often</a:t>
            </a:r>
            <a:r>
              <a:rPr lang="en-IN" baseline="0" dirty="0"/>
              <a:t>, there is a bunch of HTML, JS going into a kind of </a:t>
            </a:r>
            <a:r>
              <a:rPr lang="en-IN" baseline="0" dirty="0" err="1"/>
              <a:t>AppGenerator</a:t>
            </a:r>
            <a:r>
              <a:rPr lang="en-IN" baseline="0" dirty="0"/>
              <a:t> &amp; FLOPS out apps at the EOD.</a:t>
            </a:r>
          </a:p>
          <a:p>
            <a:pPr marL="171450" indent="-171450">
              <a:buFont typeface="Arial" panose="020B0604020202020204" pitchFamily="34" charset="0"/>
              <a:buChar char="•"/>
            </a:pPr>
            <a:r>
              <a:rPr lang="en-IN" baseline="0" dirty="0"/>
              <a:t>This is very different approach from Xamarin, because when this happens this is often a web browser kind of cross compiling. </a:t>
            </a:r>
          </a:p>
          <a:p>
            <a:pPr marL="171450" indent="-171450">
              <a:buFont typeface="Arial" panose="020B0604020202020204" pitchFamily="34" charset="0"/>
              <a:buChar char="•"/>
            </a:pPr>
            <a:r>
              <a:rPr lang="en-IN" baseline="0" dirty="0"/>
              <a:t>At the EOD, if you use them they are kind of slow, lacks experience, Limited API support.</a:t>
            </a:r>
            <a:endParaRPr lang="en-US" dirty="0"/>
          </a:p>
          <a:p>
            <a:pPr marL="171450" indent="-171450">
              <a:buFont typeface="Arial" panose="020B0604020202020204" pitchFamily="34" charset="0"/>
              <a:buChar char="•"/>
            </a:pPr>
            <a:r>
              <a:rPr lang="en-US" dirty="0"/>
              <a:t>Unhappy Users, Unhappy</a:t>
            </a:r>
            <a:r>
              <a:rPr lang="en-US" baseline="0" dirty="0"/>
              <a:t> Developers, Increase in Abandoned Apps, Limited to what is implemented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a:t>
            </a:r>
            <a:r>
              <a:rPr lang="en-IN" baseline="0" dirty="0"/>
              <a:t>n enables you to build shared C# mobile backend of your business objects of apps, such as Model, </a:t>
            </a:r>
            <a:r>
              <a:rPr lang="en-IN" baseline="0" dirty="0" err="1"/>
              <a:t>ViewModel</a:t>
            </a:r>
            <a:r>
              <a:rPr lang="en-IN" baseline="0" dirty="0"/>
              <a:t>, Rest Service, SQL databases in .NET code that can run everywhere.</a:t>
            </a:r>
            <a:endParaRPr lang="en-IN" dirty="0"/>
          </a:p>
          <a:p>
            <a:pPr marL="171450" indent="-171450">
              <a:buFont typeface="Arial" panose="020B0604020202020204" pitchFamily="34" charset="0"/>
              <a:buChar char="•"/>
            </a:pPr>
            <a:r>
              <a:rPr lang="en-IN" dirty="0"/>
              <a:t>Develop Android,</a:t>
            </a:r>
            <a:r>
              <a:rPr lang="en-IN" baseline="0" dirty="0"/>
              <a:t> iOS apps using C# at same time. Gives all tools to build &amp; compile everything inside VS.</a:t>
            </a:r>
          </a:p>
          <a:p>
            <a:pPr marL="171450" indent="-171450">
              <a:buFont typeface="Arial" panose="020B0604020202020204" pitchFamily="34" charset="0"/>
              <a:buChar char="•"/>
            </a:pPr>
            <a:r>
              <a:rPr lang="en-IN" baseline="0" dirty="0"/>
              <a:t>Craft a beautiful UI for iOS &amp; Android apps inside a VS and access all the native APIs from C#.</a:t>
            </a:r>
          </a:p>
          <a:p>
            <a:pPr marL="171450" indent="-171450">
              <a:buFont typeface="Arial" panose="020B0604020202020204" pitchFamily="34" charset="0"/>
              <a:buChar char="•"/>
            </a:pPr>
            <a:r>
              <a:rPr lang="en-IN" baseline="0" dirty="0"/>
              <a:t>You are sharing 50 – 80 % of your codes with 100 % API access. </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If you are a</a:t>
            </a:r>
            <a:r>
              <a:rPr lang="en-IN" baseline="0" dirty="0"/>
              <a:t> windows developer, you know that .NET runtime &amp; .NET framework is running somewhere on some windows machine &amp; bundled into your apps.</a:t>
            </a:r>
          </a:p>
          <a:p>
            <a:pPr marL="171450" indent="-171450">
              <a:buFont typeface="Arial" panose="020B0604020202020204" pitchFamily="34" charset="0"/>
              <a:buChar char="•"/>
            </a:pPr>
            <a:r>
              <a:rPr lang="en-IN" baseline="0" dirty="0"/>
              <a:t>When you </a:t>
            </a:r>
            <a:r>
              <a:rPr lang="en-IN" baseline="0" dirty="0" err="1"/>
              <a:t>wanna</a:t>
            </a:r>
            <a:r>
              <a:rPr lang="en-IN" baseline="0" dirty="0"/>
              <a:t> get platform specific APIs whether it is Windows10, WP or ASP .NET you can get those APIs of that platform.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670617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Now think of it</a:t>
            </a:r>
            <a:r>
              <a:rPr lang="en-IN" baseline="0" dirty="0"/>
              <a:t> when it comes to iOS development in Xamarin. </a:t>
            </a:r>
          </a:p>
          <a:p>
            <a:pPr marL="171450" indent="-171450">
              <a:buFont typeface="Arial" panose="020B0604020202020204" pitchFamily="34" charset="0"/>
              <a:buChar char="•"/>
            </a:pPr>
            <a:r>
              <a:rPr lang="en-IN" dirty="0"/>
              <a:t>You get all the </a:t>
            </a:r>
            <a:r>
              <a:rPr lang="en-IN" dirty="0" err="1"/>
              <a:t>DotNet</a:t>
            </a:r>
            <a:r>
              <a:rPr lang="en-IN" baseline="0" dirty="0"/>
              <a:t> goodness at the bottom.</a:t>
            </a:r>
          </a:p>
          <a:p>
            <a:pPr marL="171450" indent="-171450">
              <a:buFont typeface="Arial" panose="020B0604020202020204" pitchFamily="34" charset="0"/>
              <a:buChar char="•"/>
            </a:pPr>
            <a:r>
              <a:rPr lang="en-IN" baseline="0" dirty="0"/>
              <a:t>But instead of running on the .NET runtime, Xamarin enables all the </a:t>
            </a:r>
            <a:r>
              <a:rPr lang="en-IN" baseline="0" dirty="0" err="1"/>
              <a:t>DotNet</a:t>
            </a:r>
            <a:r>
              <a:rPr lang="en-IN" baseline="0" dirty="0"/>
              <a:t> code run on the mono runtime which is bundled into application.</a:t>
            </a:r>
          </a:p>
          <a:p>
            <a:pPr marL="171450" indent="-171450">
              <a:buFont typeface="Arial" panose="020B0604020202020204" pitchFamily="34" charset="0"/>
              <a:buChar char="•"/>
            </a:pPr>
            <a:r>
              <a:rPr lang="en-IN" baseline="0" dirty="0"/>
              <a:t>You get bindings of every single API in iOS.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Now think of it</a:t>
            </a:r>
            <a:r>
              <a:rPr lang="en-IN" baseline="0" dirty="0"/>
              <a:t> when it comes to Android development in Xamarin. </a:t>
            </a:r>
            <a:endParaRPr lang="en-IN" dirty="0"/>
          </a:p>
          <a:p>
            <a:pPr marL="171450" indent="-171450">
              <a:buFont typeface="Arial" panose="020B0604020202020204" pitchFamily="34" charset="0"/>
              <a:buChar char="•"/>
            </a:pPr>
            <a:r>
              <a:rPr lang="en-IN" dirty="0"/>
              <a:t>You get all the </a:t>
            </a:r>
            <a:r>
              <a:rPr lang="en-IN" dirty="0" err="1"/>
              <a:t>DotNet</a:t>
            </a:r>
            <a:r>
              <a:rPr lang="en-IN" baseline="0" dirty="0"/>
              <a:t> goodness at the bottom.</a:t>
            </a:r>
          </a:p>
          <a:p>
            <a:pPr marL="171450" indent="-171450">
              <a:buFont typeface="Arial" panose="020B0604020202020204" pitchFamily="34" charset="0"/>
              <a:buChar char="•"/>
            </a:pPr>
            <a:r>
              <a:rPr lang="en-IN" baseline="0" dirty="0"/>
              <a:t>But instead of running on the .NET runtime, Xamarin enables all the </a:t>
            </a:r>
            <a:r>
              <a:rPr lang="en-IN" baseline="0" dirty="0" err="1"/>
              <a:t>DotNet</a:t>
            </a:r>
            <a:r>
              <a:rPr lang="en-IN" baseline="0" dirty="0"/>
              <a:t> code run on the mono runtime which is bundled into application.</a:t>
            </a:r>
          </a:p>
          <a:p>
            <a:pPr marL="171450" indent="-171450">
              <a:buFont typeface="Arial" panose="020B0604020202020204" pitchFamily="34" charset="0"/>
              <a:buChar char="•"/>
            </a:pPr>
            <a:r>
              <a:rPr lang="en-IN" baseline="0" dirty="0"/>
              <a:t>You get bindings of every single API in Android.</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does not cross</a:t>
            </a:r>
            <a:r>
              <a:rPr lang="en-IN" baseline="0" dirty="0"/>
              <a:t> compile.</a:t>
            </a:r>
          </a:p>
          <a:p>
            <a:pPr marL="171450" indent="-171450">
              <a:buFont typeface="Arial" panose="020B0604020202020204" pitchFamily="34" charset="0"/>
              <a:buChar char="•"/>
            </a:pPr>
            <a:r>
              <a:rPr lang="en-IN" baseline="0" dirty="0"/>
              <a:t>Own compiler, linker &amp; optimizer for both Android &amp; iOS to go through their own passes to surely build a native assembly at the EOD.</a:t>
            </a:r>
          </a:p>
          <a:p>
            <a:pPr marL="171450" indent="-171450">
              <a:buFont typeface="Arial" panose="020B0604020202020204" pitchFamily="34" charset="0"/>
              <a:buChar char="•"/>
            </a:pPr>
            <a:r>
              <a:rPr lang="en-IN" baseline="0" dirty="0"/>
              <a:t>On Android, things are different. No ahead of time because android turn around apps in lot of VM or </a:t>
            </a:r>
            <a:r>
              <a:rPr lang="en-IN" baseline="0" dirty="0" err="1"/>
              <a:t>Dalvik</a:t>
            </a:r>
            <a:r>
              <a:rPr lang="en-IN" baseline="0" dirty="0"/>
              <a:t> runtime. </a:t>
            </a:r>
          </a:p>
          <a:p>
            <a:pPr marL="171450" indent="-171450">
              <a:buFont typeface="Arial" panose="020B0604020202020204" pitchFamily="34" charset="0"/>
              <a:buChar char="•"/>
            </a:pPr>
            <a:r>
              <a:rPr lang="en-IN" baseline="0" dirty="0"/>
              <a:t>Xamarin actually runs the mono-runtime side by side. They do have a super fast JIT compilation process.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76686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2863266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Building</a:t>
            </a:r>
            <a:r>
              <a:rPr lang="en-IN" baseline="0" dirty="0"/>
              <a:t> connected apps with Azure – Mobile apps which is really a cool way of adding backend to the frontend. </a:t>
            </a:r>
          </a:p>
          <a:p>
            <a:pPr marL="171450" indent="-171450">
              <a:buFont typeface="Arial" panose="020B0604020202020204" pitchFamily="34" charset="0"/>
              <a:buChar char="•"/>
            </a:pPr>
            <a:r>
              <a:rPr lang="en-IN" baseline="0" dirty="0"/>
              <a:t>Finally, We help you do File -&gt; New App Workshop where we will be building around the first application from scratch.</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1471333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Before</a:t>
            </a:r>
            <a:r>
              <a:rPr lang="en-IN" baseline="0" dirty="0"/>
              <a:t> we go and actually code &amp; look at the sample, how to actually build this stuff?</a:t>
            </a:r>
          </a:p>
          <a:p>
            <a:pPr marL="171450" indent="-171450">
              <a:buFont typeface="Arial" panose="020B0604020202020204" pitchFamily="34" charset="0"/>
              <a:buChar char="•"/>
            </a:pPr>
            <a:r>
              <a:rPr lang="en-IN" baseline="0" dirty="0"/>
              <a:t>Where we </a:t>
            </a:r>
            <a:r>
              <a:rPr lang="en-IN" baseline="0" dirty="0" err="1"/>
              <a:t>gonna</a:t>
            </a:r>
            <a:r>
              <a:rPr lang="en-IN" baseline="0" dirty="0"/>
              <a:t> be working on every single day?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21679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No additional</a:t>
            </a:r>
            <a:r>
              <a:rPr lang="en-IN" baseline="0" dirty="0"/>
              <a:t> cost.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89276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Good to go with everything</a:t>
            </a:r>
            <a:r>
              <a:rPr lang="en-IN" baseline="0" dirty="0"/>
              <a:t> you need inside VS.</a:t>
            </a:r>
          </a:p>
          <a:p>
            <a:pPr marL="171450" indent="-171450">
              <a:buFont typeface="Arial" panose="020B0604020202020204" pitchFamily="34" charset="0"/>
              <a:buChar char="•"/>
            </a:pPr>
            <a:r>
              <a:rPr lang="en-IN" baseline="0" dirty="0"/>
              <a:t>If mac, URL – download all the tools you need.</a:t>
            </a:r>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970702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76703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4235959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This</a:t>
            </a:r>
            <a:r>
              <a:rPr lang="en-IN" baseline="0" dirty="0"/>
              <a:t> video will show you all the little cool things that you can do. </a:t>
            </a:r>
          </a:p>
          <a:p>
            <a:pPr marL="171450" indent="-171450">
              <a:buFont typeface="Arial" panose="020B0604020202020204" pitchFamily="34" charset="0"/>
              <a:buChar char="•"/>
            </a:pPr>
            <a:r>
              <a:rPr lang="en-IN" baseline="0" dirty="0"/>
              <a:t>I embedded this video, just in case if anything terribly goes wrong for iOS. </a:t>
            </a:r>
          </a:p>
          <a:p>
            <a:pPr marL="171450" indent="-171450">
              <a:buFont typeface="Arial" panose="020B0604020202020204" pitchFamily="34" charset="0"/>
              <a:buChar char="•"/>
            </a:pPr>
            <a:r>
              <a:rPr lang="en-IN" baseline="0" dirty="0"/>
              <a:t>So now, we can have the idea of development experience here. </a:t>
            </a:r>
          </a:p>
          <a:p>
            <a:pPr marL="171450" indent="-171450">
              <a:buFont typeface="Arial" panose="020B0604020202020204" pitchFamily="34" charset="0"/>
              <a:buChar char="•"/>
            </a:pPr>
            <a:r>
              <a:rPr lang="en-IN" baseline="0" dirty="0"/>
              <a:t>Really optimized for .NET developers. Double clicking on a control brings you out to a click handler.</a:t>
            </a:r>
          </a:p>
          <a:p>
            <a:pPr marL="171450" indent="-171450">
              <a:buFont typeface="Arial" panose="020B0604020202020204" pitchFamily="34" charset="0"/>
              <a:buChar char="•"/>
            </a:pPr>
            <a:r>
              <a:rPr lang="en-IN" baseline="0" dirty="0" err="1"/>
              <a:t>PropertyWindow</a:t>
            </a:r>
            <a:r>
              <a:rPr lang="en-IN" baseline="0" dirty="0"/>
              <a: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1624956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08095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SDKs are completely</a:t>
            </a:r>
            <a:r>
              <a:rPr lang="en-IN" baseline="0" dirty="0"/>
              <a:t> open source. </a:t>
            </a:r>
          </a:p>
          <a:p>
            <a:pPr marL="171450" indent="-171450">
              <a:buFont typeface="Arial" panose="020B0604020202020204" pitchFamily="34" charset="0"/>
              <a:buChar char="•"/>
            </a:pPr>
            <a:r>
              <a:rPr lang="en-IN" baseline="0" dirty="0" err="1"/>
              <a:t>Xamarin.iOS</a:t>
            </a:r>
            <a:r>
              <a:rPr lang="en-IN" baseline="0" dirty="0"/>
              <a:t>, Android, </a:t>
            </a:r>
            <a:r>
              <a:rPr lang="en-IN" baseline="0" dirty="0" err="1"/>
              <a:t>Xforms</a:t>
            </a:r>
            <a:r>
              <a:rPr lang="en-IN" baseline="0" dirty="0"/>
              <a:t>, components &amp; widgets all these things are open sourced. </a:t>
            </a:r>
          </a:p>
          <a:p>
            <a:pPr marL="171450" indent="-171450">
              <a:buFont typeface="Arial" panose="020B0604020202020204" pitchFamily="34" charset="0"/>
              <a:buChar char="•"/>
            </a:pPr>
            <a:r>
              <a:rPr lang="en-IN" baseline="0" dirty="0"/>
              <a:t>Take a look at how they are build up and start contributing to Xamarin.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86206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How development is on day to day basis?</a:t>
            </a:r>
          </a:p>
          <a:p>
            <a:pPr marL="171450" indent="-171450">
              <a:buFont typeface="Arial" panose="020B0604020202020204" pitchFamily="34" charset="0"/>
              <a:buChar char="•"/>
            </a:pPr>
            <a:r>
              <a:rPr lang="en-IN" dirty="0"/>
              <a:t>How actually</a:t>
            </a:r>
            <a:r>
              <a:rPr lang="en-IN" baseline="0" dirty="0"/>
              <a:t> we can share some code, while building applications?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46820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436738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PCL</a:t>
            </a:r>
            <a:r>
              <a:rPr lang="en-IN" baseline="0" dirty="0"/>
              <a:t> targets different platforms that you </a:t>
            </a:r>
            <a:r>
              <a:rPr lang="en-IN" baseline="0" dirty="0" err="1"/>
              <a:t>wanna</a:t>
            </a:r>
            <a:r>
              <a:rPr lang="en-IN" baseline="0" dirty="0"/>
              <a:t> support.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3987872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Things are really great with </a:t>
            </a:r>
            <a:r>
              <a:rPr lang="en-IN" dirty="0" err="1"/>
              <a:t>NuGets</a:t>
            </a:r>
            <a:r>
              <a:rPr lang="en-IN" dirty="0"/>
              <a:t>.</a:t>
            </a:r>
            <a:r>
              <a:rPr lang="en-IN" baseline="0" dirty="0"/>
              <a:t> </a:t>
            </a:r>
          </a:p>
          <a:p>
            <a:pPr marL="171450" indent="-171450">
              <a:buFont typeface="Arial" panose="020B0604020202020204" pitchFamily="34" charset="0"/>
              <a:buChar char="•"/>
            </a:pPr>
            <a:r>
              <a:rPr lang="en-IN" baseline="0" dirty="0"/>
              <a:t>You can create Libraries, PCL – you come back in and distribute them.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3740438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Breaks</a:t>
            </a:r>
            <a:r>
              <a:rPr lang="en-IN" baseline="0" dirty="0"/>
              <a:t> down the barriers of the subset of .NET all together. </a:t>
            </a:r>
          </a:p>
          <a:p>
            <a:pPr marL="171450" indent="-171450">
              <a:buFont typeface="Arial" panose="020B0604020202020204" pitchFamily="34" charset="0"/>
              <a:buChar char="•"/>
            </a:pPr>
            <a:r>
              <a:rPr lang="en-IN" baseline="0" dirty="0"/>
              <a:t>Things in iOS, Android &amp; WP that I can write against. I just </a:t>
            </a:r>
            <a:r>
              <a:rPr lang="en-IN" baseline="0" dirty="0" err="1"/>
              <a:t>wanna</a:t>
            </a:r>
            <a:r>
              <a:rPr lang="en-IN" baseline="0" dirty="0"/>
              <a:t> write some code files &amp; I </a:t>
            </a:r>
            <a:r>
              <a:rPr lang="en-IN" baseline="0" dirty="0" err="1"/>
              <a:t>wanna</a:t>
            </a:r>
            <a:r>
              <a:rPr lang="en-IN" baseline="0" dirty="0"/>
              <a:t> share &amp; link them in – Shared project just do that. </a:t>
            </a:r>
          </a:p>
          <a:p>
            <a:pPr marL="171450" indent="-171450">
              <a:buFont typeface="Arial" panose="020B0604020202020204" pitchFamily="34" charset="0"/>
              <a:buChar char="•"/>
            </a:pPr>
            <a:r>
              <a:rPr lang="en-IN" baseline="0" dirty="0"/>
              <a:t>No Assembly, References. Its just code files that automatically get added in each other sub projects.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2655353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Average developer shares 70</a:t>
            </a:r>
            <a:r>
              <a:rPr lang="en-IN" baseline="0" dirty="0"/>
              <a:t>% of code across each platform when building with traditional approach.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33</a:t>
            </a:fld>
            <a:endParaRPr lang="en-US"/>
          </a:p>
        </p:txBody>
      </p:sp>
    </p:spTree>
    <p:extLst>
      <p:ext uri="{BB962C8B-B14F-4D97-AF65-F5344CB8AC3E}">
        <p14:creationId xmlns:p14="http://schemas.microsoft.com/office/powerpoint/2010/main" val="26198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34</a:t>
            </a:fld>
            <a:endParaRPr lang="en-US"/>
          </a:p>
        </p:txBody>
      </p:sp>
    </p:spTree>
    <p:extLst>
      <p:ext uri="{BB962C8B-B14F-4D97-AF65-F5344CB8AC3E}">
        <p14:creationId xmlns:p14="http://schemas.microsoft.com/office/powerpoint/2010/main" val="33453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What happens</a:t>
            </a:r>
            <a:r>
              <a:rPr lang="en-IN" baseline="0" dirty="0"/>
              <a:t> when you </a:t>
            </a:r>
            <a:r>
              <a:rPr lang="en-IN" baseline="0" dirty="0" err="1"/>
              <a:t>wanna</a:t>
            </a:r>
            <a:r>
              <a:rPr lang="en-IN" baseline="0" dirty="0"/>
              <a:t> take it a step further?</a:t>
            </a:r>
            <a:endParaRPr lang="en-IN" dirty="0"/>
          </a:p>
          <a:p>
            <a:pPr marL="171450" indent="-171450">
              <a:buFont typeface="Arial" panose="020B0604020202020204" pitchFamily="34" charset="0"/>
              <a:buChar char="•"/>
            </a:pPr>
            <a:r>
              <a:rPr lang="en-IN" dirty="0"/>
              <a:t>What happens when we add these unique APIs access the native APIs on each platform?</a:t>
            </a:r>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2055716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have the shared C#</a:t>
            </a:r>
            <a:r>
              <a:rPr lang="en-IN" baseline="0" dirty="0"/>
              <a:t> backend but </a:t>
            </a:r>
            <a:r>
              <a:rPr lang="en-IN" baseline="0" dirty="0" err="1"/>
              <a:t>whats</a:t>
            </a:r>
            <a:r>
              <a:rPr lang="en-IN" baseline="0" dirty="0"/>
              <a:t> all these stuff?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We have only written a few lines</a:t>
            </a:r>
            <a:r>
              <a:rPr lang="en-IN" baseline="0" dirty="0"/>
              <a:t> of code which is pretty impressive. Now what happens when you integrate these stuff 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2333330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You</a:t>
            </a:r>
            <a:r>
              <a:rPr lang="en-IN" baseline="0" dirty="0"/>
              <a:t> saw earlier that we had the ability to pop up a notification right from my shared code. </a:t>
            </a:r>
          </a:p>
          <a:p>
            <a:pPr marL="171450" indent="-171450">
              <a:buFont typeface="Arial" panose="020B0604020202020204" pitchFamily="34" charset="0"/>
              <a:buChar char="•"/>
            </a:pPr>
            <a:r>
              <a:rPr lang="en-IN" baseline="0" dirty="0"/>
              <a:t>What if the developers didn’t have to write codes 3 different times in 3 different platforms.</a:t>
            </a:r>
          </a:p>
          <a:p>
            <a:pPr marL="171450" indent="-171450">
              <a:buFont typeface="Arial" panose="020B0604020202020204" pitchFamily="34" charset="0"/>
              <a:buChar char="•"/>
            </a:pPr>
            <a:r>
              <a:rPr lang="en-IN" baseline="0" dirty="0"/>
              <a:t>What if we could access this from shared code?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92697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have a speech</a:t>
            </a:r>
            <a:r>
              <a:rPr lang="en-IN" baseline="0" dirty="0"/>
              <a:t> API that exists on all three platforms. </a:t>
            </a:r>
          </a:p>
          <a:p>
            <a:pPr marL="171450" indent="-171450">
              <a:buFont typeface="Arial" panose="020B0604020202020204" pitchFamily="34" charset="0"/>
              <a:buChar char="•"/>
            </a:pPr>
            <a:r>
              <a:rPr lang="en-IN" baseline="0" dirty="0"/>
              <a:t>So you just wanted an API called speak and UNDERNEATH it should call each platform.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3706078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This is where</a:t>
            </a:r>
            <a:r>
              <a:rPr lang="en-IN" baseline="0" dirty="0"/>
              <a:t> plugins for Xamarin come up with. </a:t>
            </a:r>
          </a:p>
          <a:p>
            <a:pPr marL="171450" indent="-171450">
              <a:buFont typeface="Arial" panose="020B0604020202020204" pitchFamily="34" charset="0"/>
              <a:buChar char="•"/>
            </a:pPr>
            <a:r>
              <a:rPr lang="en-IN" baseline="0" dirty="0"/>
              <a:t>You will be taking a look at some more during the next session accessing a single API for common APIs in all the three platforms.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326130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Develop</a:t>
            </a:r>
            <a:r>
              <a:rPr lang="en-IN" baseline="0" dirty="0"/>
              <a:t> custom components using Xamarin.</a:t>
            </a:r>
          </a:p>
          <a:p>
            <a:pPr marL="171450" indent="-171450">
              <a:buFont typeface="Arial" panose="020B0604020202020204" pitchFamily="34" charset="0"/>
              <a:buChar char="•"/>
            </a:pPr>
            <a:r>
              <a:rPr lang="en-IN" baseline="0" dirty="0"/>
              <a:t>50+ control in Xamarin</a:t>
            </a:r>
          </a:p>
          <a:p>
            <a:pPr marL="171450" indent="-171450">
              <a:buFont typeface="Arial" panose="020B0604020202020204" pitchFamily="34" charset="0"/>
              <a:buChar char="•"/>
            </a:pPr>
            <a:r>
              <a:rPr lang="en-IN" baseline="0" dirty="0"/>
              <a:t>Our components target </a:t>
            </a:r>
            <a:r>
              <a:rPr lang="en-IN" baseline="0" dirty="0" err="1"/>
              <a:t>Xamarin.Android</a:t>
            </a:r>
            <a:r>
              <a:rPr lang="en-IN" baseline="0" dirty="0"/>
              <a:t>, </a:t>
            </a:r>
            <a:r>
              <a:rPr lang="en-IN" baseline="0" dirty="0" err="1"/>
              <a:t>Xamarin.iOS</a:t>
            </a:r>
            <a:r>
              <a:rPr lang="en-IN" baseline="0" dirty="0"/>
              <a:t> &amp; </a:t>
            </a:r>
            <a:r>
              <a:rPr lang="en-IN" baseline="0" dirty="0" err="1"/>
              <a:t>Xamarin.Forms</a:t>
            </a:r>
            <a:endParaRPr lang="en-IN"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2022312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412441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Plugin for user groups who were</a:t>
            </a:r>
            <a:r>
              <a:rPr lang="en-IN" baseline="0" dirty="0"/>
              <a:t> working locally.</a:t>
            </a:r>
            <a:endParaRPr lang="en-IN" dirty="0"/>
          </a:p>
          <a:p>
            <a:pPr marL="171450" indent="-171450">
              <a:buFont typeface="Arial" panose="020B0604020202020204" pitchFamily="34" charset="0"/>
              <a:buChar char="•"/>
            </a:pPr>
            <a:r>
              <a:rPr lang="en-IN" dirty="0"/>
              <a:t>Developers</a:t>
            </a:r>
            <a:r>
              <a:rPr lang="en-IN" baseline="0" dirty="0"/>
              <a:t> can reconnect afterwards, put that right upfront so that everyone knows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60532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7412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aseline="0" dirty="0"/>
              <a:t>Xamarin Platform is usually what you hear about which is building native iOS, Android, Mac, and Windows Apps all in C#</a:t>
            </a:r>
          </a:p>
          <a:p>
            <a:pPr marL="171450" indent="-171450">
              <a:buFont typeface="Arial" panose="020B0604020202020204" pitchFamily="34" charset="0"/>
              <a:buChar char="•"/>
            </a:pPr>
            <a:r>
              <a:rPr lang="en-IN" sz="800" baseline="0" dirty="0"/>
              <a:t>Finally, we need a way to get our apps, not just to app stores. Hockey App – Free tour – that may distribute your apps for free through testers once they are </a:t>
            </a:r>
            <a:r>
              <a:rPr lang="en-IN" sz="1200" baseline="0" dirty="0"/>
              <a:t>released</a:t>
            </a:r>
            <a:r>
              <a:rPr lang="en-IN" sz="800" baseline="0" dirty="0"/>
              <a:t> into a while.</a:t>
            </a:r>
            <a:endParaRPr lang="en-US" sz="800" baseline="0" dirty="0"/>
          </a:p>
          <a:p>
            <a:pPr marL="171450" indent="-171450">
              <a:buFont typeface="Arial" panose="020B0604020202020204" pitchFamily="34" charset="0"/>
              <a:buChar char="•"/>
            </a:pPr>
            <a:r>
              <a:rPr lang="en-US" sz="800" baseline="0" dirty="0"/>
              <a:t>Xamarin offers a wide range of products for developers to go mobile including Test Cloud, Hockey App, and a way to learn all of mobile with University.</a:t>
            </a:r>
            <a:endParaRPr lang="en-US" sz="8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10/15/2016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hyperlink" Target="https://www.linkedin.com/in/hari-krishnan-304a0272" TargetMode="External"/><Relationship Id="rId4" Type="http://schemas.openxmlformats.org/officeDocument/2006/relationships/hyperlink" Target="mailto:nharishkrish@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tif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b="1" dirty="0"/>
              <a:t>Me –</a:t>
            </a:r>
            <a:r>
              <a:rPr lang="en-US" sz="4000" dirty="0"/>
              <a:t> Introduction to Xamarin </a:t>
            </a:r>
          </a:p>
          <a:p>
            <a:pPr marL="560241" indent="-560241">
              <a:lnSpc>
                <a:spcPts val="4800"/>
              </a:lnSpc>
              <a:buFont typeface="Arial" charset="0"/>
              <a:buChar char="•"/>
            </a:pPr>
            <a:r>
              <a:rPr lang="en-US" sz="4000" dirty="0"/>
              <a:t>Prabakaran</a:t>
            </a:r>
            <a:r>
              <a:rPr lang="en-US" sz="4000" b="1" dirty="0"/>
              <a:t> </a:t>
            </a:r>
            <a:r>
              <a:rPr lang="en-US" sz="4000" dirty="0"/>
              <a:t>–</a:t>
            </a:r>
            <a:r>
              <a:rPr lang="en-US" sz="4000" b="1" dirty="0"/>
              <a:t> </a:t>
            </a:r>
            <a:r>
              <a:rPr lang="en-US" sz="4000" dirty="0"/>
              <a:t>Cross Platform UI with </a:t>
            </a:r>
            <a:r>
              <a:rPr lang="en-US" sz="4000" dirty="0" err="1"/>
              <a:t>Xamarin.Forms</a:t>
            </a:r>
            <a:endParaRPr lang="en-US" sz="4000" dirty="0"/>
          </a:p>
          <a:p>
            <a:pPr marL="560241" indent="-560241">
              <a:lnSpc>
                <a:spcPts val="4800"/>
              </a:lnSpc>
              <a:buFont typeface="Arial" charset="0"/>
              <a:buChar char="•"/>
            </a:pPr>
            <a:r>
              <a:rPr lang="en-US" dirty="0"/>
              <a:t>Nish Anil</a:t>
            </a:r>
            <a:r>
              <a:rPr lang="en-US" sz="4000" dirty="0"/>
              <a:t> – Connected Apps with Azure</a:t>
            </a:r>
          </a:p>
          <a:p>
            <a:pPr marL="560241" indent="-560241">
              <a:lnSpc>
                <a:spcPts val="4800"/>
              </a:lnSpc>
              <a:buFont typeface="Arial" charset="0"/>
              <a:buChar char="•"/>
            </a:pPr>
            <a:r>
              <a:rPr lang="en-US" sz="4000" dirty="0"/>
              <a:t>Lunch – Courtesy of Xamarin</a:t>
            </a:r>
          </a:p>
          <a:p>
            <a:pPr marL="560241" indent="-560241">
              <a:lnSpc>
                <a:spcPts val="4800"/>
              </a:lnSpc>
              <a:buFont typeface="Arial" charset="0"/>
              <a:buChar char="•"/>
            </a:pPr>
            <a:r>
              <a:rPr lang="en-US" sz="4000" dirty="0"/>
              <a:t>File -&gt; New App Workshop</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t>
            </a:r>
            <a:r>
              <a:rPr lang="en-US" sz="4400">
                <a:solidFill>
                  <a:srgbClr val="2B84D2"/>
                </a:solidFill>
                <a:latin typeface="Segoe UI" charset="0"/>
                <a:ea typeface="Segoe UI" charset="0"/>
                <a:cs typeface="Segoe UI" charset="0"/>
              </a:rPr>
              <a:t>&amp; Lab - Clone </a:t>
            </a:r>
            <a:r>
              <a:rPr lang="en-US" sz="4400" dirty="0">
                <a:solidFill>
                  <a:srgbClr val="2B84D2"/>
                </a:solidFill>
                <a:latin typeface="Segoe UI" charset="0"/>
                <a:ea typeface="Segoe UI" charset="0"/>
                <a:cs typeface="Segoe UI" charset="0"/>
              </a:rPr>
              <a:t>or Download:</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a:cs typeface="Arial"/>
              </a:rPr>
              <a:t>Harikrishnan</a:t>
            </a:r>
          </a:p>
          <a:p>
            <a:r>
              <a:rPr lang="en-IN" sz="1961" dirty="0" err="1">
                <a:latin typeface="+mj-lt"/>
                <a:cs typeface="Arial"/>
              </a:rPr>
              <a:t>Syncfusion</a:t>
            </a:r>
            <a:r>
              <a:rPr lang="en-IN" sz="1961" dirty="0">
                <a:latin typeface="+mj-lt"/>
                <a:cs typeface="Arial"/>
              </a:rPr>
              <a:t> Inc.</a:t>
            </a:r>
            <a:endParaRPr lang="en-US" sz="1961" dirty="0">
              <a:latin typeface="+mj-lt"/>
              <a:cs typeface="Arial"/>
            </a:endParaRPr>
          </a:p>
        </p:txBody>
      </p:sp>
      <p:cxnSp>
        <p:nvCxnSpPr>
          <p:cNvPr id="14" name="Straight Connector 13"/>
          <p:cNvCxnSpPr/>
          <p:nvPr/>
        </p:nvCxnSpPr>
        <p:spPr>
          <a:xfrm flipV="1">
            <a:off x="1775731" y="5591097"/>
            <a:ext cx="9367329" cy="385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4"/>
            <a:ext cx="9541635" cy="798552"/>
            <a:chOff x="1735136" y="5935662"/>
            <a:chExt cx="9732965" cy="814565"/>
          </a:xfrm>
        </p:grpSpPr>
        <p:sp>
          <p:nvSpPr>
            <p:cNvPr id="10" name="TextBox 9"/>
            <p:cNvSpPr txBox="1"/>
            <p:nvPr/>
          </p:nvSpPr>
          <p:spPr>
            <a:xfrm>
              <a:off x="1735136" y="5935662"/>
              <a:ext cx="3208361" cy="814565"/>
            </a:xfrm>
            <a:prstGeom prst="rect">
              <a:avLst/>
            </a:prstGeom>
            <a:noFill/>
          </p:spPr>
          <p:txBody>
            <a:bodyPr wrap="square" rtlCol="0">
              <a:spAutoFit/>
            </a:bodyPr>
            <a:lstStyle/>
            <a:p>
              <a:pPr>
                <a:lnSpc>
                  <a:spcPct val="130000"/>
                </a:lnSpc>
              </a:pPr>
              <a:r>
                <a:rPr lang="en-US" sz="1765" dirty="0">
                  <a:latin typeface="+mj-lt"/>
                  <a:cs typeface="Arial"/>
                  <a:hlinkClick r:id="rId3"/>
                </a:rPr>
                <a:t>harikrishnann@syncfusion.com</a:t>
              </a:r>
              <a:br>
                <a:rPr lang="en-US" sz="1765" dirty="0">
                  <a:latin typeface="+mj-lt"/>
                  <a:cs typeface="Arial"/>
                </a:rPr>
              </a:br>
              <a:r>
                <a:rPr lang="en-US" sz="1765" dirty="0">
                  <a:latin typeface="+mj-lt"/>
                  <a:cs typeface="Arial"/>
                  <a:hlinkClick r:id="rId4"/>
                </a:rPr>
                <a:t>nharishkrish@gmail.com</a:t>
              </a:r>
              <a:r>
                <a:rPr lang="en-US" sz="1765" dirty="0">
                  <a:latin typeface="+mj-lt"/>
                  <a:cs typeface="Arial"/>
                </a:rPr>
                <a:t> </a:t>
              </a:r>
            </a:p>
          </p:txBody>
        </p:sp>
        <p:sp>
          <p:nvSpPr>
            <p:cNvPr id="15" name="TextBox 14"/>
            <p:cNvSpPr txBox="1"/>
            <p:nvPr/>
          </p:nvSpPr>
          <p:spPr>
            <a:xfrm>
              <a:off x="5938416" y="5935662"/>
              <a:ext cx="5529685" cy="814565"/>
            </a:xfrm>
            <a:prstGeom prst="rect">
              <a:avLst/>
            </a:prstGeom>
            <a:noFill/>
          </p:spPr>
          <p:txBody>
            <a:bodyPr wrap="square" rtlCol="0">
              <a:spAutoFit/>
            </a:bodyPr>
            <a:lstStyle/>
            <a:p>
              <a:pPr algn="r">
                <a:lnSpc>
                  <a:spcPct val="130000"/>
                </a:lnSpc>
              </a:pPr>
              <a:r>
                <a:rPr lang="en-US" sz="1765" dirty="0">
                  <a:latin typeface="+mj-lt"/>
                  <a:cs typeface="Arial"/>
                  <a:hlinkClick r:id="rId5"/>
                </a:rPr>
                <a:t>https://www.syncfusion.com/products/xamarin/datagrid</a:t>
              </a:r>
            </a:p>
            <a:p>
              <a:pPr algn="r">
                <a:lnSpc>
                  <a:spcPct val="130000"/>
                </a:lnSpc>
              </a:pPr>
              <a:r>
                <a:rPr lang="en-US" sz="1765" dirty="0">
                  <a:latin typeface="+mj-lt"/>
                  <a:cs typeface="Arial"/>
                  <a:hlinkClick r:id="rId5"/>
                </a:rPr>
                <a:t>https://www.linkedin.com/in/hari-krishnan-304a0272</a:t>
              </a:r>
              <a:r>
                <a:rPr lang="en-US" sz="1765" dirty="0">
                  <a:latin typeface="+mj-lt"/>
                  <a:cs typeface="Arial"/>
                </a:rPr>
                <a:t> </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4"/>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meetup.com</a:t>
            </a: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bostonmobiledev</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4"/>
          <a:stretch>
            <a:fillRect/>
          </a:stretch>
        </p:blipFill>
        <p:spPr>
          <a:xfrm>
            <a:off x="0" y="3471848"/>
            <a:ext cx="12185650" cy="1981926"/>
          </a:xfrm>
          <a:prstGeom prst="rect">
            <a:avLst/>
          </a:prstGeom>
        </p:spPr>
      </p:pic>
      <p:pic>
        <p:nvPicPr>
          <p:cNvPr id="11" name="Picture 10"/>
          <p:cNvPicPr>
            <a:picLocks noChangeAspect="1"/>
          </p:cNvPicPr>
          <p:nvPr/>
        </p:nvPicPr>
        <p:blipFill>
          <a:blip r:embed="rId5"/>
          <a:stretch>
            <a:fillRect/>
          </a:stretch>
        </p:blipFill>
        <p:spPr>
          <a:xfrm>
            <a:off x="5019675" y="1375457"/>
            <a:ext cx="2146300" cy="1701800"/>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b="1" dirty="0"/>
              <a:t>Harikrishnan</a:t>
            </a:r>
          </a:p>
          <a:p>
            <a:r>
              <a:rPr lang="en-IN" dirty="0" err="1"/>
              <a:t>Syncfusion</a:t>
            </a:r>
            <a:r>
              <a:rPr lang="en-IN" dirty="0"/>
              <a:t> Inc.</a:t>
            </a:r>
            <a:endParaRPr lang="en-US" dirty="0"/>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6466</TotalTime>
  <Words>2403</Words>
  <Application>Microsoft Office PowerPoint</Application>
  <PresentationFormat>Widescreen</PresentationFormat>
  <Paragraphs>408</Paragraphs>
  <Slides>40</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Helvetica</vt:lpstr>
      <vt:lpstr>Helvetica Light</vt:lpstr>
      <vt:lpstr>Segoe UI</vt:lpstr>
      <vt:lpstr>Segoe UI Light</vt:lpstr>
      <vt:lpstr>Wingdings</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Harikrishnan N.</cp:lastModifiedBy>
  <cp:revision>166</cp:revision>
  <dcterms:created xsi:type="dcterms:W3CDTF">2015-05-05T21:43:30Z</dcterms:created>
  <dcterms:modified xsi:type="dcterms:W3CDTF">2016-10-14T22:49:57Z</dcterms:modified>
</cp:coreProperties>
</file>